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2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9A7DE9-88A6-4F72-B98E-F6DC5B3FD099}" type="doc">
      <dgm:prSet loTypeId="urn:microsoft.com/office/officeart/2005/8/layout/architecture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117C2F-4931-4A6F-A4A4-1316FF4525FF}">
      <dgm:prSet phldrT="[Text]"/>
      <dgm:spPr/>
      <dgm:t>
        <a:bodyPr/>
        <a:lstStyle/>
        <a:p>
          <a:r>
            <a:rPr lang="en-US" dirty="0"/>
            <a:t>Foundation (Servers, Wiring, Infrastructure)</a:t>
          </a:r>
        </a:p>
      </dgm:t>
    </dgm:pt>
    <dgm:pt modelId="{4371E950-86E7-41FF-B6E4-48F40E23D602}" type="parTrans" cxnId="{9AAE23E7-70FE-437C-B160-AB97031C13DF}">
      <dgm:prSet/>
      <dgm:spPr/>
      <dgm:t>
        <a:bodyPr/>
        <a:lstStyle/>
        <a:p>
          <a:endParaRPr lang="en-US"/>
        </a:p>
      </dgm:t>
    </dgm:pt>
    <dgm:pt modelId="{0187CC33-5E20-4A6E-9756-CD5DE561EA7D}" type="sibTrans" cxnId="{9AAE23E7-70FE-437C-B160-AB97031C13DF}">
      <dgm:prSet/>
      <dgm:spPr/>
      <dgm:t>
        <a:bodyPr/>
        <a:lstStyle/>
        <a:p>
          <a:endParaRPr lang="en-US"/>
        </a:p>
      </dgm:t>
    </dgm:pt>
    <dgm:pt modelId="{11A363E2-D78B-492B-B542-02C3CCE22B6D}">
      <dgm:prSet phldrT="[Text]"/>
      <dgm:spPr/>
      <dgm:t>
        <a:bodyPr/>
        <a:lstStyle/>
        <a:p>
          <a:r>
            <a:rPr lang="en-US" dirty="0"/>
            <a:t>Platform (Devices)</a:t>
          </a:r>
        </a:p>
      </dgm:t>
    </dgm:pt>
    <dgm:pt modelId="{8B7B85CB-BAB6-4F71-8C92-809B8EBCC6BA}" type="parTrans" cxnId="{4BFFD3CE-8220-476A-9726-A4B89E00694F}">
      <dgm:prSet/>
      <dgm:spPr/>
      <dgm:t>
        <a:bodyPr/>
        <a:lstStyle/>
        <a:p>
          <a:endParaRPr lang="en-US"/>
        </a:p>
      </dgm:t>
    </dgm:pt>
    <dgm:pt modelId="{5185240F-927E-496F-8E2E-D26D6150079C}" type="sibTrans" cxnId="{4BFFD3CE-8220-476A-9726-A4B89E00694F}">
      <dgm:prSet/>
      <dgm:spPr/>
      <dgm:t>
        <a:bodyPr/>
        <a:lstStyle/>
        <a:p>
          <a:endParaRPr lang="en-US"/>
        </a:p>
      </dgm:t>
    </dgm:pt>
    <dgm:pt modelId="{7EFD7054-444C-4E46-B838-FB5276B4CB31}">
      <dgm:prSet phldrT="[Text]"/>
      <dgm:spPr/>
      <dgm:t>
        <a:bodyPr/>
        <a:lstStyle/>
        <a:p>
          <a:r>
            <a:rPr lang="en-US" dirty="0"/>
            <a:t>Apps/Websites</a:t>
          </a:r>
        </a:p>
      </dgm:t>
    </dgm:pt>
    <dgm:pt modelId="{E58A86BB-653C-47C7-9428-DE1E85E3712E}" type="parTrans" cxnId="{8C48F45B-65D3-4629-AD1A-3DE2ACF4BA63}">
      <dgm:prSet/>
      <dgm:spPr/>
      <dgm:t>
        <a:bodyPr/>
        <a:lstStyle/>
        <a:p>
          <a:endParaRPr lang="en-US"/>
        </a:p>
      </dgm:t>
    </dgm:pt>
    <dgm:pt modelId="{FF2121AC-71DE-4B62-A9C9-908074EAAB19}" type="sibTrans" cxnId="{8C48F45B-65D3-4629-AD1A-3DE2ACF4BA63}">
      <dgm:prSet/>
      <dgm:spPr/>
      <dgm:t>
        <a:bodyPr/>
        <a:lstStyle/>
        <a:p>
          <a:endParaRPr lang="en-US"/>
        </a:p>
      </dgm:t>
    </dgm:pt>
    <dgm:pt modelId="{FF28FB0B-3D83-43D6-8760-3329511FB477}">
      <dgm:prSet phldrT="[Text]"/>
      <dgm:spPr/>
      <dgm:t>
        <a:bodyPr/>
        <a:lstStyle/>
        <a:p>
          <a:r>
            <a:rPr lang="en-US" dirty="0"/>
            <a:t>Professional Learning</a:t>
          </a:r>
        </a:p>
      </dgm:t>
    </dgm:pt>
    <dgm:pt modelId="{F4B46BFF-1C5A-4442-B7EC-2E6B1024FF20}" type="parTrans" cxnId="{B38E738F-FD23-49CA-AC43-0C5D34135F68}">
      <dgm:prSet/>
      <dgm:spPr/>
      <dgm:t>
        <a:bodyPr/>
        <a:lstStyle/>
        <a:p>
          <a:endParaRPr lang="en-US"/>
        </a:p>
      </dgm:t>
    </dgm:pt>
    <dgm:pt modelId="{FD2BD65C-09EB-463A-A39A-74FB31CAF63A}" type="sibTrans" cxnId="{B38E738F-FD23-49CA-AC43-0C5D34135F68}">
      <dgm:prSet/>
      <dgm:spPr/>
      <dgm:t>
        <a:bodyPr/>
        <a:lstStyle/>
        <a:p>
          <a:endParaRPr lang="en-US"/>
        </a:p>
      </dgm:t>
    </dgm:pt>
    <dgm:pt modelId="{71F6C2FE-8CD6-4875-A0F8-53A374764586}">
      <dgm:prSet phldrT="[Text]"/>
      <dgm:spPr/>
      <dgm:t>
        <a:bodyPr/>
        <a:lstStyle/>
        <a:p>
          <a:r>
            <a:rPr lang="en-US" dirty="0"/>
            <a:t>Educational Technology</a:t>
          </a:r>
        </a:p>
      </dgm:t>
    </dgm:pt>
    <dgm:pt modelId="{FA54D3C2-15F7-4DEA-A890-CA2547527625}" type="parTrans" cxnId="{E0342246-1A4A-4877-8BF4-5CC7ACA34BE5}">
      <dgm:prSet/>
      <dgm:spPr/>
      <dgm:t>
        <a:bodyPr/>
        <a:lstStyle/>
        <a:p>
          <a:endParaRPr lang="en-US"/>
        </a:p>
      </dgm:t>
    </dgm:pt>
    <dgm:pt modelId="{C4B159E8-FBBD-4704-BC32-1E456BC2A9EF}" type="sibTrans" cxnId="{E0342246-1A4A-4877-8BF4-5CC7ACA34BE5}">
      <dgm:prSet/>
      <dgm:spPr/>
      <dgm:t>
        <a:bodyPr/>
        <a:lstStyle/>
        <a:p>
          <a:endParaRPr lang="en-US"/>
        </a:p>
      </dgm:t>
    </dgm:pt>
    <dgm:pt modelId="{78C59C87-4125-4FAD-8760-0DB809AFE5AA}">
      <dgm:prSet phldrT="[Text]"/>
      <dgm:spPr/>
      <dgm:t>
        <a:bodyPr/>
        <a:lstStyle/>
        <a:p>
          <a:r>
            <a:rPr lang="en-US" dirty="0"/>
            <a:t>Ed Tech Working Group</a:t>
          </a:r>
        </a:p>
      </dgm:t>
    </dgm:pt>
    <dgm:pt modelId="{64DCEDF3-440B-4564-A012-8895A742021B}" type="parTrans" cxnId="{EEDDAF7C-D63F-416D-8AF5-5282BE59EC1B}">
      <dgm:prSet/>
      <dgm:spPr/>
      <dgm:t>
        <a:bodyPr/>
        <a:lstStyle/>
        <a:p>
          <a:endParaRPr lang="en-US"/>
        </a:p>
      </dgm:t>
    </dgm:pt>
    <dgm:pt modelId="{0343CC34-A917-4905-ACF8-6C2E9C1FCD7F}" type="sibTrans" cxnId="{EEDDAF7C-D63F-416D-8AF5-5282BE59EC1B}">
      <dgm:prSet/>
      <dgm:spPr/>
      <dgm:t>
        <a:bodyPr/>
        <a:lstStyle/>
        <a:p>
          <a:endParaRPr lang="en-US"/>
        </a:p>
      </dgm:t>
    </dgm:pt>
    <dgm:pt modelId="{FB2FE477-0436-4AD4-9554-A518D21818CF}">
      <dgm:prSet phldrT="[Text]"/>
      <dgm:spPr/>
      <dgm:t>
        <a:bodyPr/>
        <a:lstStyle/>
        <a:p>
          <a:r>
            <a:rPr lang="en-US" dirty="0"/>
            <a:t>Scaffolding (Digital Literacy, Coding etc.)</a:t>
          </a:r>
        </a:p>
      </dgm:t>
    </dgm:pt>
    <dgm:pt modelId="{B834F7FA-74FF-4318-98BB-FF19C8DC15C8}" type="parTrans" cxnId="{A093F59D-E6C3-4244-AEA6-5C02B2484ACF}">
      <dgm:prSet/>
      <dgm:spPr/>
      <dgm:t>
        <a:bodyPr/>
        <a:lstStyle/>
        <a:p>
          <a:endParaRPr lang="en-US"/>
        </a:p>
      </dgm:t>
    </dgm:pt>
    <dgm:pt modelId="{A535CEC3-090C-4536-85E7-013A271D1B39}" type="sibTrans" cxnId="{A093F59D-E6C3-4244-AEA6-5C02B2484ACF}">
      <dgm:prSet/>
      <dgm:spPr/>
      <dgm:t>
        <a:bodyPr/>
        <a:lstStyle/>
        <a:p>
          <a:endParaRPr lang="en-US"/>
        </a:p>
      </dgm:t>
    </dgm:pt>
    <dgm:pt modelId="{63F250F1-A87F-4B89-BCBA-FBBDCF25646F}" type="pres">
      <dgm:prSet presAssocID="{DC9A7DE9-88A6-4F72-B98E-F6DC5B3FD09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1AE1226-DEFA-46EF-B21F-9DFF8DBE470F}" type="pres">
      <dgm:prSet presAssocID="{66117C2F-4931-4A6F-A4A4-1316FF4525FF}" presName="vertOne" presStyleCnt="0"/>
      <dgm:spPr/>
    </dgm:pt>
    <dgm:pt modelId="{9A002B71-4CE4-4685-8DC8-C25933290D52}" type="pres">
      <dgm:prSet presAssocID="{66117C2F-4931-4A6F-A4A4-1316FF4525F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9D9B7A-98CF-4A37-BA27-FCA754CAE43C}" type="pres">
      <dgm:prSet presAssocID="{66117C2F-4931-4A6F-A4A4-1316FF4525FF}" presName="parTransOne" presStyleCnt="0"/>
      <dgm:spPr/>
    </dgm:pt>
    <dgm:pt modelId="{12566720-3C58-493F-9075-9CF9D8A1066B}" type="pres">
      <dgm:prSet presAssocID="{66117C2F-4931-4A6F-A4A4-1316FF4525FF}" presName="horzOne" presStyleCnt="0"/>
      <dgm:spPr/>
    </dgm:pt>
    <dgm:pt modelId="{5E8E572D-CC27-45FA-A3DF-5ADEB9A307CF}" type="pres">
      <dgm:prSet presAssocID="{11A363E2-D78B-492B-B542-02C3CCE22B6D}" presName="vertTwo" presStyleCnt="0"/>
      <dgm:spPr/>
    </dgm:pt>
    <dgm:pt modelId="{2738C425-DB9B-4A9D-BEE1-94F5BEF5E59F}" type="pres">
      <dgm:prSet presAssocID="{11A363E2-D78B-492B-B542-02C3CCE22B6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2E994D-5D30-47D4-9558-02C8A5E2D086}" type="pres">
      <dgm:prSet presAssocID="{11A363E2-D78B-492B-B542-02C3CCE22B6D}" presName="parTransTwo" presStyleCnt="0"/>
      <dgm:spPr/>
    </dgm:pt>
    <dgm:pt modelId="{72793793-48A5-491C-8760-6109812BDA2E}" type="pres">
      <dgm:prSet presAssocID="{11A363E2-D78B-492B-B542-02C3CCE22B6D}" presName="horzTwo" presStyleCnt="0"/>
      <dgm:spPr/>
    </dgm:pt>
    <dgm:pt modelId="{E87D923F-400E-4FFC-94A0-88F22E3881A6}" type="pres">
      <dgm:prSet presAssocID="{71F6C2FE-8CD6-4875-A0F8-53A374764586}" presName="vertThree" presStyleCnt="0"/>
      <dgm:spPr/>
    </dgm:pt>
    <dgm:pt modelId="{40231C0F-6F92-41E5-969C-777E9F08640D}" type="pres">
      <dgm:prSet presAssocID="{71F6C2FE-8CD6-4875-A0F8-53A374764586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B1AEE4-0BC3-48A3-B50A-E6B3ADE22932}" type="pres">
      <dgm:prSet presAssocID="{71F6C2FE-8CD6-4875-A0F8-53A374764586}" presName="horzThree" presStyleCnt="0"/>
      <dgm:spPr/>
    </dgm:pt>
    <dgm:pt modelId="{CB14D1DC-5BB4-4BF9-9397-E08448F32365}" type="pres">
      <dgm:prSet presAssocID="{C4B159E8-FBBD-4704-BC32-1E456BC2A9EF}" presName="sibSpaceThree" presStyleCnt="0"/>
      <dgm:spPr/>
    </dgm:pt>
    <dgm:pt modelId="{9EC204EC-28E7-473F-8CE2-830267AC703B}" type="pres">
      <dgm:prSet presAssocID="{7EFD7054-444C-4E46-B838-FB5276B4CB31}" presName="vertThree" presStyleCnt="0"/>
      <dgm:spPr/>
    </dgm:pt>
    <dgm:pt modelId="{0C985F81-8E1E-4FD4-8121-9A0563BA49A9}" type="pres">
      <dgm:prSet presAssocID="{7EFD7054-444C-4E46-B838-FB5276B4CB31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E1154A-B4F4-4E18-9B76-FCC59631F4A1}" type="pres">
      <dgm:prSet presAssocID="{7EFD7054-444C-4E46-B838-FB5276B4CB31}" presName="horzThree" presStyleCnt="0"/>
      <dgm:spPr/>
    </dgm:pt>
    <dgm:pt modelId="{6B09864B-4040-4838-9955-97940E55A9A5}" type="pres">
      <dgm:prSet presAssocID="{FF2121AC-71DE-4B62-A9C9-908074EAAB19}" presName="sibSpaceThree" presStyleCnt="0"/>
      <dgm:spPr/>
    </dgm:pt>
    <dgm:pt modelId="{749AC51F-2310-477C-935F-1F3FC22B8236}" type="pres">
      <dgm:prSet presAssocID="{FF28FB0B-3D83-43D6-8760-3329511FB477}" presName="vertThree" presStyleCnt="0"/>
      <dgm:spPr/>
    </dgm:pt>
    <dgm:pt modelId="{7A1EF49E-0064-42E9-946E-2294BEA8EC01}" type="pres">
      <dgm:prSet presAssocID="{FF28FB0B-3D83-43D6-8760-3329511FB477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49EE93-8F8F-47CE-B946-40682E10CF8A}" type="pres">
      <dgm:prSet presAssocID="{FF28FB0B-3D83-43D6-8760-3329511FB477}" presName="horzThree" presStyleCnt="0"/>
      <dgm:spPr/>
    </dgm:pt>
    <dgm:pt modelId="{6D82B01A-D1B1-43EE-AF8D-A9186AE901F9}" type="pres">
      <dgm:prSet presAssocID="{5185240F-927E-496F-8E2E-D26D6150079C}" presName="sibSpaceTwo" presStyleCnt="0"/>
      <dgm:spPr/>
    </dgm:pt>
    <dgm:pt modelId="{FD64DF0B-3F29-4688-99DD-2A323F4E9D7F}" type="pres">
      <dgm:prSet presAssocID="{78C59C87-4125-4FAD-8760-0DB809AFE5AA}" presName="vertTwo" presStyleCnt="0"/>
      <dgm:spPr/>
    </dgm:pt>
    <dgm:pt modelId="{8B4D24F2-ED90-49C8-BA00-763E80C13B49}" type="pres">
      <dgm:prSet presAssocID="{78C59C87-4125-4FAD-8760-0DB809AFE5AA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7A3AEE-5626-464E-B7FD-24DB5FDF4595}" type="pres">
      <dgm:prSet presAssocID="{78C59C87-4125-4FAD-8760-0DB809AFE5AA}" presName="parTransTwo" presStyleCnt="0"/>
      <dgm:spPr/>
    </dgm:pt>
    <dgm:pt modelId="{E3FA2682-3E5E-41DB-8631-B3CC45249F09}" type="pres">
      <dgm:prSet presAssocID="{78C59C87-4125-4FAD-8760-0DB809AFE5AA}" presName="horzTwo" presStyleCnt="0"/>
      <dgm:spPr/>
    </dgm:pt>
    <dgm:pt modelId="{69BA3F3B-FD57-4A2A-B916-A238F5284FF6}" type="pres">
      <dgm:prSet presAssocID="{FB2FE477-0436-4AD4-9554-A518D21818CF}" presName="vertThree" presStyleCnt="0"/>
      <dgm:spPr/>
    </dgm:pt>
    <dgm:pt modelId="{83026407-7579-492E-8EFD-2ACCAB5051DE}" type="pres">
      <dgm:prSet presAssocID="{FB2FE477-0436-4AD4-9554-A518D21818CF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BDFF2E-1E7A-436E-81BB-F67828EE9153}" type="pres">
      <dgm:prSet presAssocID="{FB2FE477-0436-4AD4-9554-A518D21818CF}" presName="horzThree" presStyleCnt="0"/>
      <dgm:spPr/>
    </dgm:pt>
  </dgm:ptLst>
  <dgm:cxnLst>
    <dgm:cxn modelId="{84BC56A6-2339-42EA-B595-7906A13B5D92}" type="presOf" srcId="{FF28FB0B-3D83-43D6-8760-3329511FB477}" destId="{7A1EF49E-0064-42E9-946E-2294BEA8EC01}" srcOrd="0" destOrd="0" presId="urn:microsoft.com/office/officeart/2005/8/layout/architecture"/>
    <dgm:cxn modelId="{CE8AC77D-4A90-4C2B-839A-A751FB048184}" type="presOf" srcId="{66117C2F-4931-4A6F-A4A4-1316FF4525FF}" destId="{9A002B71-4CE4-4685-8DC8-C25933290D52}" srcOrd="0" destOrd="0" presId="urn:microsoft.com/office/officeart/2005/8/layout/architecture"/>
    <dgm:cxn modelId="{8C48F45B-65D3-4629-AD1A-3DE2ACF4BA63}" srcId="{11A363E2-D78B-492B-B542-02C3CCE22B6D}" destId="{7EFD7054-444C-4E46-B838-FB5276B4CB31}" srcOrd="1" destOrd="0" parTransId="{E58A86BB-653C-47C7-9428-DE1E85E3712E}" sibTransId="{FF2121AC-71DE-4B62-A9C9-908074EAAB19}"/>
    <dgm:cxn modelId="{EEDDAF7C-D63F-416D-8AF5-5282BE59EC1B}" srcId="{66117C2F-4931-4A6F-A4A4-1316FF4525FF}" destId="{78C59C87-4125-4FAD-8760-0DB809AFE5AA}" srcOrd="1" destOrd="0" parTransId="{64DCEDF3-440B-4564-A012-8895A742021B}" sibTransId="{0343CC34-A917-4905-ACF8-6C2E9C1FCD7F}"/>
    <dgm:cxn modelId="{A093F59D-E6C3-4244-AEA6-5C02B2484ACF}" srcId="{78C59C87-4125-4FAD-8760-0DB809AFE5AA}" destId="{FB2FE477-0436-4AD4-9554-A518D21818CF}" srcOrd="0" destOrd="0" parTransId="{B834F7FA-74FF-4318-98BB-FF19C8DC15C8}" sibTransId="{A535CEC3-090C-4536-85E7-013A271D1B39}"/>
    <dgm:cxn modelId="{5E332D19-2B20-41A4-BB5E-75132CA413F5}" type="presOf" srcId="{71F6C2FE-8CD6-4875-A0F8-53A374764586}" destId="{40231C0F-6F92-41E5-969C-777E9F08640D}" srcOrd="0" destOrd="0" presId="urn:microsoft.com/office/officeart/2005/8/layout/architecture"/>
    <dgm:cxn modelId="{9AAE23E7-70FE-437C-B160-AB97031C13DF}" srcId="{DC9A7DE9-88A6-4F72-B98E-F6DC5B3FD099}" destId="{66117C2F-4931-4A6F-A4A4-1316FF4525FF}" srcOrd="0" destOrd="0" parTransId="{4371E950-86E7-41FF-B6E4-48F40E23D602}" sibTransId="{0187CC33-5E20-4A6E-9756-CD5DE561EA7D}"/>
    <dgm:cxn modelId="{1A097DEB-1E4A-42D4-9FB4-30F7CFD7CD3B}" type="presOf" srcId="{11A363E2-D78B-492B-B542-02C3CCE22B6D}" destId="{2738C425-DB9B-4A9D-BEE1-94F5BEF5E59F}" srcOrd="0" destOrd="0" presId="urn:microsoft.com/office/officeart/2005/8/layout/architecture"/>
    <dgm:cxn modelId="{B6673D34-02CF-4AF9-9005-2F6980926F2F}" type="presOf" srcId="{DC9A7DE9-88A6-4F72-B98E-F6DC5B3FD099}" destId="{63F250F1-A87F-4B89-BCBA-FBBDCF25646F}" srcOrd="0" destOrd="0" presId="urn:microsoft.com/office/officeart/2005/8/layout/architecture"/>
    <dgm:cxn modelId="{F917810F-4445-4758-9EE5-EADB42B713AE}" type="presOf" srcId="{7EFD7054-444C-4E46-B838-FB5276B4CB31}" destId="{0C985F81-8E1E-4FD4-8121-9A0563BA49A9}" srcOrd="0" destOrd="0" presId="urn:microsoft.com/office/officeart/2005/8/layout/architecture"/>
    <dgm:cxn modelId="{ED48FA76-0615-47B8-9D6B-440862A48D1A}" type="presOf" srcId="{78C59C87-4125-4FAD-8760-0DB809AFE5AA}" destId="{8B4D24F2-ED90-49C8-BA00-763E80C13B49}" srcOrd="0" destOrd="0" presId="urn:microsoft.com/office/officeart/2005/8/layout/architecture"/>
    <dgm:cxn modelId="{4BFFD3CE-8220-476A-9726-A4B89E00694F}" srcId="{66117C2F-4931-4A6F-A4A4-1316FF4525FF}" destId="{11A363E2-D78B-492B-B542-02C3CCE22B6D}" srcOrd="0" destOrd="0" parTransId="{8B7B85CB-BAB6-4F71-8C92-809B8EBCC6BA}" sibTransId="{5185240F-927E-496F-8E2E-D26D6150079C}"/>
    <dgm:cxn modelId="{E0342246-1A4A-4877-8BF4-5CC7ACA34BE5}" srcId="{11A363E2-D78B-492B-B542-02C3CCE22B6D}" destId="{71F6C2FE-8CD6-4875-A0F8-53A374764586}" srcOrd="0" destOrd="0" parTransId="{FA54D3C2-15F7-4DEA-A890-CA2547527625}" sibTransId="{C4B159E8-FBBD-4704-BC32-1E456BC2A9EF}"/>
    <dgm:cxn modelId="{B38E738F-FD23-49CA-AC43-0C5D34135F68}" srcId="{11A363E2-D78B-492B-B542-02C3CCE22B6D}" destId="{FF28FB0B-3D83-43D6-8760-3329511FB477}" srcOrd="2" destOrd="0" parTransId="{F4B46BFF-1C5A-4442-B7EC-2E6B1024FF20}" sibTransId="{FD2BD65C-09EB-463A-A39A-74FB31CAF63A}"/>
    <dgm:cxn modelId="{F3D3FA99-1250-4A22-B944-F5258C2988FF}" type="presOf" srcId="{FB2FE477-0436-4AD4-9554-A518D21818CF}" destId="{83026407-7579-492E-8EFD-2ACCAB5051DE}" srcOrd="0" destOrd="0" presId="urn:microsoft.com/office/officeart/2005/8/layout/architecture"/>
    <dgm:cxn modelId="{C87EC009-ABDE-4E42-AA44-B6553779342A}" type="presParOf" srcId="{63F250F1-A87F-4B89-BCBA-FBBDCF25646F}" destId="{01AE1226-DEFA-46EF-B21F-9DFF8DBE470F}" srcOrd="0" destOrd="0" presId="urn:microsoft.com/office/officeart/2005/8/layout/architecture"/>
    <dgm:cxn modelId="{15C2247C-7883-4FE2-91F0-6BC382129569}" type="presParOf" srcId="{01AE1226-DEFA-46EF-B21F-9DFF8DBE470F}" destId="{9A002B71-4CE4-4685-8DC8-C25933290D52}" srcOrd="0" destOrd="0" presId="urn:microsoft.com/office/officeart/2005/8/layout/architecture"/>
    <dgm:cxn modelId="{9ACFA218-E7AA-4EA2-AF4D-CE03769D41CD}" type="presParOf" srcId="{01AE1226-DEFA-46EF-B21F-9DFF8DBE470F}" destId="{289D9B7A-98CF-4A37-BA27-FCA754CAE43C}" srcOrd="1" destOrd="0" presId="urn:microsoft.com/office/officeart/2005/8/layout/architecture"/>
    <dgm:cxn modelId="{4CED33FF-8CDA-47B9-9EA4-97E549CCBC96}" type="presParOf" srcId="{01AE1226-DEFA-46EF-B21F-9DFF8DBE470F}" destId="{12566720-3C58-493F-9075-9CF9D8A1066B}" srcOrd="2" destOrd="0" presId="urn:microsoft.com/office/officeart/2005/8/layout/architecture"/>
    <dgm:cxn modelId="{B5C6DA23-F2E4-4A56-BE75-F8345F820FFF}" type="presParOf" srcId="{12566720-3C58-493F-9075-9CF9D8A1066B}" destId="{5E8E572D-CC27-45FA-A3DF-5ADEB9A307CF}" srcOrd="0" destOrd="0" presId="urn:microsoft.com/office/officeart/2005/8/layout/architecture"/>
    <dgm:cxn modelId="{B25FD54A-6558-42C1-BBF2-CCA311F4B47D}" type="presParOf" srcId="{5E8E572D-CC27-45FA-A3DF-5ADEB9A307CF}" destId="{2738C425-DB9B-4A9D-BEE1-94F5BEF5E59F}" srcOrd="0" destOrd="0" presId="urn:microsoft.com/office/officeart/2005/8/layout/architecture"/>
    <dgm:cxn modelId="{CEBFD455-B5E2-460B-A535-1479351258B0}" type="presParOf" srcId="{5E8E572D-CC27-45FA-A3DF-5ADEB9A307CF}" destId="{162E994D-5D30-47D4-9558-02C8A5E2D086}" srcOrd="1" destOrd="0" presId="urn:microsoft.com/office/officeart/2005/8/layout/architecture"/>
    <dgm:cxn modelId="{58D6113D-ADA9-4746-ACBB-42DD79D37C0E}" type="presParOf" srcId="{5E8E572D-CC27-45FA-A3DF-5ADEB9A307CF}" destId="{72793793-48A5-491C-8760-6109812BDA2E}" srcOrd="2" destOrd="0" presId="urn:microsoft.com/office/officeart/2005/8/layout/architecture"/>
    <dgm:cxn modelId="{40D2EAA8-E5E7-4634-A48B-2F6AD3DBF699}" type="presParOf" srcId="{72793793-48A5-491C-8760-6109812BDA2E}" destId="{E87D923F-400E-4FFC-94A0-88F22E3881A6}" srcOrd="0" destOrd="0" presId="urn:microsoft.com/office/officeart/2005/8/layout/architecture"/>
    <dgm:cxn modelId="{17C212A6-DE37-409E-8F80-33DA9D1E9669}" type="presParOf" srcId="{E87D923F-400E-4FFC-94A0-88F22E3881A6}" destId="{40231C0F-6F92-41E5-969C-777E9F08640D}" srcOrd="0" destOrd="0" presId="urn:microsoft.com/office/officeart/2005/8/layout/architecture"/>
    <dgm:cxn modelId="{4445ED52-3F08-4401-9CD2-712700266DE8}" type="presParOf" srcId="{E87D923F-400E-4FFC-94A0-88F22E3881A6}" destId="{36B1AEE4-0BC3-48A3-B50A-E6B3ADE22932}" srcOrd="1" destOrd="0" presId="urn:microsoft.com/office/officeart/2005/8/layout/architecture"/>
    <dgm:cxn modelId="{28417163-0AA5-45CC-849E-77562F536455}" type="presParOf" srcId="{72793793-48A5-491C-8760-6109812BDA2E}" destId="{CB14D1DC-5BB4-4BF9-9397-E08448F32365}" srcOrd="1" destOrd="0" presId="urn:microsoft.com/office/officeart/2005/8/layout/architecture"/>
    <dgm:cxn modelId="{E4998CC9-A2A0-4992-8AD3-E361AC6DE3E9}" type="presParOf" srcId="{72793793-48A5-491C-8760-6109812BDA2E}" destId="{9EC204EC-28E7-473F-8CE2-830267AC703B}" srcOrd="2" destOrd="0" presId="urn:microsoft.com/office/officeart/2005/8/layout/architecture"/>
    <dgm:cxn modelId="{AC1B8395-0214-4372-9D5F-815E08EB2675}" type="presParOf" srcId="{9EC204EC-28E7-473F-8CE2-830267AC703B}" destId="{0C985F81-8E1E-4FD4-8121-9A0563BA49A9}" srcOrd="0" destOrd="0" presId="urn:microsoft.com/office/officeart/2005/8/layout/architecture"/>
    <dgm:cxn modelId="{162109F5-A3FE-47F1-A448-DED63D09CE35}" type="presParOf" srcId="{9EC204EC-28E7-473F-8CE2-830267AC703B}" destId="{1AE1154A-B4F4-4E18-9B76-FCC59631F4A1}" srcOrd="1" destOrd="0" presId="urn:microsoft.com/office/officeart/2005/8/layout/architecture"/>
    <dgm:cxn modelId="{E563E13B-9D48-43F4-80B9-2628BFF0D4B0}" type="presParOf" srcId="{72793793-48A5-491C-8760-6109812BDA2E}" destId="{6B09864B-4040-4838-9955-97940E55A9A5}" srcOrd="3" destOrd="0" presId="urn:microsoft.com/office/officeart/2005/8/layout/architecture"/>
    <dgm:cxn modelId="{626A16CE-2C68-4304-81B3-8CEE74EA8C95}" type="presParOf" srcId="{72793793-48A5-491C-8760-6109812BDA2E}" destId="{749AC51F-2310-477C-935F-1F3FC22B8236}" srcOrd="4" destOrd="0" presId="urn:microsoft.com/office/officeart/2005/8/layout/architecture"/>
    <dgm:cxn modelId="{EA6DEF42-36F9-4414-9574-ADE32B6D7BD9}" type="presParOf" srcId="{749AC51F-2310-477C-935F-1F3FC22B8236}" destId="{7A1EF49E-0064-42E9-946E-2294BEA8EC01}" srcOrd="0" destOrd="0" presId="urn:microsoft.com/office/officeart/2005/8/layout/architecture"/>
    <dgm:cxn modelId="{93CD0404-0BA3-4F0D-A533-A4483FCAC554}" type="presParOf" srcId="{749AC51F-2310-477C-935F-1F3FC22B8236}" destId="{F649EE93-8F8F-47CE-B946-40682E10CF8A}" srcOrd="1" destOrd="0" presId="urn:microsoft.com/office/officeart/2005/8/layout/architecture"/>
    <dgm:cxn modelId="{853B8655-7B99-42CA-A99E-1F7C0875CDA1}" type="presParOf" srcId="{12566720-3C58-493F-9075-9CF9D8A1066B}" destId="{6D82B01A-D1B1-43EE-AF8D-A9186AE901F9}" srcOrd="1" destOrd="0" presId="urn:microsoft.com/office/officeart/2005/8/layout/architecture"/>
    <dgm:cxn modelId="{21E1EF6D-77AE-45C6-9B44-2AA483F242F6}" type="presParOf" srcId="{12566720-3C58-493F-9075-9CF9D8A1066B}" destId="{FD64DF0B-3F29-4688-99DD-2A323F4E9D7F}" srcOrd="2" destOrd="0" presId="urn:microsoft.com/office/officeart/2005/8/layout/architecture"/>
    <dgm:cxn modelId="{23C33848-841E-4543-859D-3A7B59FFF15F}" type="presParOf" srcId="{FD64DF0B-3F29-4688-99DD-2A323F4E9D7F}" destId="{8B4D24F2-ED90-49C8-BA00-763E80C13B49}" srcOrd="0" destOrd="0" presId="urn:microsoft.com/office/officeart/2005/8/layout/architecture"/>
    <dgm:cxn modelId="{EB33D9F8-2B98-4832-BF7B-40A3CEE59FFA}" type="presParOf" srcId="{FD64DF0B-3F29-4688-99DD-2A323F4E9D7F}" destId="{C97A3AEE-5626-464E-B7FD-24DB5FDF4595}" srcOrd="1" destOrd="0" presId="urn:microsoft.com/office/officeart/2005/8/layout/architecture"/>
    <dgm:cxn modelId="{FC281D58-3FAB-419F-8F1D-532568CB0FE9}" type="presParOf" srcId="{FD64DF0B-3F29-4688-99DD-2A323F4E9D7F}" destId="{E3FA2682-3E5E-41DB-8631-B3CC45249F09}" srcOrd="2" destOrd="0" presId="urn:microsoft.com/office/officeart/2005/8/layout/architecture"/>
    <dgm:cxn modelId="{E8B0C4D8-4242-4FFD-8DB6-B4D737CF68ED}" type="presParOf" srcId="{E3FA2682-3E5E-41DB-8631-B3CC45249F09}" destId="{69BA3F3B-FD57-4A2A-B916-A238F5284FF6}" srcOrd="0" destOrd="0" presId="urn:microsoft.com/office/officeart/2005/8/layout/architecture"/>
    <dgm:cxn modelId="{004B8774-E931-481E-81C4-BC2B6C973073}" type="presParOf" srcId="{69BA3F3B-FD57-4A2A-B916-A238F5284FF6}" destId="{83026407-7579-492E-8EFD-2ACCAB5051DE}" srcOrd="0" destOrd="0" presId="urn:microsoft.com/office/officeart/2005/8/layout/architecture"/>
    <dgm:cxn modelId="{686B7BC7-2748-49FE-B02E-BAD3829A87D8}" type="presParOf" srcId="{69BA3F3B-FD57-4A2A-B916-A238F5284FF6}" destId="{11BDFF2E-1E7A-436E-81BB-F67828EE9153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02B71-4CE4-4685-8DC8-C25933290D52}">
      <dsp:nvSpPr>
        <dsp:cNvPr id="0" name=""/>
        <dsp:cNvSpPr/>
      </dsp:nvSpPr>
      <dsp:spPr>
        <a:xfrm>
          <a:off x="3739" y="2546693"/>
          <a:ext cx="10123945" cy="11013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/>
            <a:t>Foundation (Servers, Wiring, Infrastructure)</a:t>
          </a:r>
        </a:p>
      </dsp:txBody>
      <dsp:txXfrm>
        <a:off x="35995" y="2578949"/>
        <a:ext cx="10059433" cy="1036802"/>
      </dsp:txXfrm>
    </dsp:sp>
    <dsp:sp modelId="{2738C425-DB9B-4A9D-BEE1-94F5BEF5E59F}">
      <dsp:nvSpPr>
        <dsp:cNvPr id="0" name=""/>
        <dsp:cNvSpPr/>
      </dsp:nvSpPr>
      <dsp:spPr>
        <a:xfrm>
          <a:off x="3739" y="1274173"/>
          <a:ext cx="7490942" cy="11013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Platform (Devices)</a:t>
          </a:r>
        </a:p>
      </dsp:txBody>
      <dsp:txXfrm>
        <a:off x="35995" y="1306429"/>
        <a:ext cx="7426430" cy="1036802"/>
      </dsp:txXfrm>
    </dsp:sp>
    <dsp:sp modelId="{40231C0F-6F92-41E5-969C-777E9F08640D}">
      <dsp:nvSpPr>
        <dsp:cNvPr id="0" name=""/>
        <dsp:cNvSpPr/>
      </dsp:nvSpPr>
      <dsp:spPr>
        <a:xfrm>
          <a:off x="3739" y="1654"/>
          <a:ext cx="2428969" cy="11013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Educational Technology</a:t>
          </a:r>
        </a:p>
      </dsp:txBody>
      <dsp:txXfrm>
        <a:off x="35995" y="33910"/>
        <a:ext cx="2364457" cy="1036802"/>
      </dsp:txXfrm>
    </dsp:sp>
    <dsp:sp modelId="{0C985F81-8E1E-4FD4-8121-9A0563BA49A9}">
      <dsp:nvSpPr>
        <dsp:cNvPr id="0" name=""/>
        <dsp:cNvSpPr/>
      </dsp:nvSpPr>
      <dsp:spPr>
        <a:xfrm>
          <a:off x="2534726" y="1654"/>
          <a:ext cx="2428969" cy="11013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Apps/Websites</a:t>
          </a:r>
        </a:p>
      </dsp:txBody>
      <dsp:txXfrm>
        <a:off x="2566982" y="33910"/>
        <a:ext cx="2364457" cy="1036802"/>
      </dsp:txXfrm>
    </dsp:sp>
    <dsp:sp modelId="{7A1EF49E-0064-42E9-946E-2294BEA8EC01}">
      <dsp:nvSpPr>
        <dsp:cNvPr id="0" name=""/>
        <dsp:cNvSpPr/>
      </dsp:nvSpPr>
      <dsp:spPr>
        <a:xfrm>
          <a:off x="5065712" y="1654"/>
          <a:ext cx="2428969" cy="11013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Professional Learning</a:t>
          </a:r>
        </a:p>
      </dsp:txBody>
      <dsp:txXfrm>
        <a:off x="5097968" y="33910"/>
        <a:ext cx="2364457" cy="1036802"/>
      </dsp:txXfrm>
    </dsp:sp>
    <dsp:sp modelId="{8B4D24F2-ED90-49C8-BA00-763E80C13B49}">
      <dsp:nvSpPr>
        <dsp:cNvPr id="0" name=""/>
        <dsp:cNvSpPr/>
      </dsp:nvSpPr>
      <dsp:spPr>
        <a:xfrm>
          <a:off x="7698715" y="1274173"/>
          <a:ext cx="2428969" cy="11013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Ed Tech Working Group</a:t>
          </a:r>
        </a:p>
      </dsp:txBody>
      <dsp:txXfrm>
        <a:off x="7730971" y="1306429"/>
        <a:ext cx="2364457" cy="1036802"/>
      </dsp:txXfrm>
    </dsp:sp>
    <dsp:sp modelId="{83026407-7579-492E-8EFD-2ACCAB5051DE}">
      <dsp:nvSpPr>
        <dsp:cNvPr id="0" name=""/>
        <dsp:cNvSpPr/>
      </dsp:nvSpPr>
      <dsp:spPr>
        <a:xfrm>
          <a:off x="7698715" y="1654"/>
          <a:ext cx="2428969" cy="11013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Scaffolding (Digital Literacy, Coding etc.)</a:t>
          </a:r>
        </a:p>
      </dsp:txBody>
      <dsp:txXfrm>
        <a:off x="7730971" y="33910"/>
        <a:ext cx="2364457" cy="1036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err="1"/>
              <a:t>RefreshEd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Review/22</a:t>
            </a:r>
          </a:p>
        </p:txBody>
      </p:sp>
    </p:spTree>
    <p:extLst>
      <p:ext uri="{BB962C8B-B14F-4D97-AF65-F5344CB8AC3E}">
        <p14:creationId xmlns:p14="http://schemas.microsoft.com/office/powerpoint/2010/main" val="1844928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Support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centralized IT support role has many new tools, and many new responsibilities for those joining us from the schools.</a:t>
            </a:r>
          </a:p>
          <a:p>
            <a:r>
              <a:rPr lang="en-US" dirty="0"/>
              <a:t>We have been working closely with them building new skills, benefiting from the ones they bring with them, and showing everyone new ways of solving problems.</a:t>
            </a:r>
          </a:p>
          <a:p>
            <a:r>
              <a:rPr lang="en-US" dirty="0"/>
              <a:t>Minor renovations in the IT shop to handle the </a:t>
            </a:r>
            <a:br>
              <a:rPr lang="en-US" dirty="0"/>
            </a:br>
            <a:r>
              <a:rPr lang="en-US" dirty="0"/>
              <a:t>increased numbers of people and the increased </a:t>
            </a:r>
            <a:br>
              <a:rPr lang="en-US" dirty="0"/>
            </a:br>
            <a:r>
              <a:rPr lang="en-US" dirty="0"/>
              <a:t>flow of technology through the doors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535" y="3505687"/>
            <a:ext cx="5106839" cy="325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43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Addressing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Disaster Recovery</a:t>
            </a:r>
          </a:p>
          <a:p>
            <a:pPr lvl="1"/>
            <a:r>
              <a:rPr lang="en-CA" dirty="0"/>
              <a:t>Nearly fully virtualized</a:t>
            </a:r>
          </a:p>
          <a:p>
            <a:pPr lvl="1"/>
            <a:r>
              <a:rPr lang="en-CA" dirty="0"/>
              <a:t>Backup and Restore process speeds increased 100x much more efficient storage</a:t>
            </a:r>
          </a:p>
          <a:p>
            <a:r>
              <a:rPr lang="en-CA" dirty="0"/>
              <a:t>Business Continuity</a:t>
            </a:r>
          </a:p>
          <a:p>
            <a:pPr lvl="1"/>
            <a:r>
              <a:rPr lang="en-CA" dirty="0"/>
              <a:t>Rapidly deployed devices to community and staff when COVID hit</a:t>
            </a:r>
          </a:p>
          <a:p>
            <a:pPr lvl="1"/>
            <a:r>
              <a:rPr lang="en-CA" dirty="0"/>
              <a:t>Adapted to the remote and hybrid landscapes</a:t>
            </a:r>
          </a:p>
          <a:p>
            <a:pPr lvl="1"/>
            <a:r>
              <a:rPr lang="en-CA" dirty="0"/>
              <a:t>Continue supporting nominal role and community students with technology</a:t>
            </a:r>
          </a:p>
          <a:p>
            <a:r>
              <a:rPr lang="en-CA" dirty="0"/>
              <a:t>Security</a:t>
            </a:r>
          </a:p>
          <a:p>
            <a:pPr lvl="1"/>
            <a:r>
              <a:rPr lang="en-CA" dirty="0"/>
              <a:t>Brought in systems to protect our systems, our staff and students and their information (Update schedules, Proofpoint, Varonis)</a:t>
            </a:r>
          </a:p>
        </p:txBody>
      </p:sp>
    </p:spTree>
    <p:extLst>
      <p:ext uri="{BB962C8B-B14F-4D97-AF65-F5344CB8AC3E}">
        <p14:creationId xmlns:p14="http://schemas.microsoft.com/office/powerpoint/2010/main" val="2792007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Privacy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Established a sub-group in the </a:t>
            </a:r>
            <a:r>
              <a:rPr lang="en-CA" dirty="0" err="1"/>
              <a:t>EdTech</a:t>
            </a:r>
            <a:r>
              <a:rPr lang="en-CA" dirty="0"/>
              <a:t> Working group to specifically address privacy</a:t>
            </a:r>
          </a:p>
          <a:p>
            <a:pPr lvl="1"/>
            <a:r>
              <a:rPr lang="en-CA" dirty="0"/>
              <a:t>New amendments to FOIPPA will have an impact to the tools we use, and how we evaluate them</a:t>
            </a:r>
          </a:p>
          <a:p>
            <a:pPr lvl="1"/>
            <a:r>
              <a:rPr lang="en-CA" dirty="0"/>
              <a:t>Goal of informing and building a district culture that understands the role privacy serves in supporting learners and our district tools</a:t>
            </a:r>
          </a:p>
          <a:p>
            <a:pPr lvl="1"/>
            <a:r>
              <a:rPr lang="en-CA" dirty="0"/>
              <a:t>Embedding privacy and security evaluations as part of the framework that supports onboarding new tools and resources</a:t>
            </a:r>
          </a:p>
        </p:txBody>
      </p:sp>
    </p:spTree>
    <p:extLst>
      <p:ext uri="{BB962C8B-B14F-4D97-AF65-F5344CB8AC3E}">
        <p14:creationId xmlns:p14="http://schemas.microsoft.com/office/powerpoint/2010/main" val="207990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EdTech</a:t>
            </a:r>
            <a:r>
              <a:rPr lang="en-CA" dirty="0"/>
              <a:t> Working Group – The Yes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Trust and Equity inform all our thinking.  The goal was to provide and equal-access process that is transparent to all involved for onboarding new tools and systems</a:t>
            </a:r>
          </a:p>
          <a:p>
            <a:r>
              <a:rPr lang="en-CA" dirty="0"/>
              <a:t>Sub-group consists of Teachers, Administrators and District Staff to shepherd tools through the machine</a:t>
            </a:r>
          </a:p>
        </p:txBody>
      </p:sp>
    </p:spTree>
    <p:extLst>
      <p:ext uri="{BB962C8B-B14F-4D97-AF65-F5344CB8AC3E}">
        <p14:creationId xmlns:p14="http://schemas.microsoft.com/office/powerpoint/2010/main" val="1810881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EdTech</a:t>
            </a:r>
            <a:r>
              <a:rPr lang="en-CA" dirty="0"/>
              <a:t> Working Group – The Yes Machine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516" t="2460" r="69216" b="71666"/>
          <a:stretch/>
        </p:blipFill>
        <p:spPr>
          <a:xfrm>
            <a:off x="660082" y="1447813"/>
            <a:ext cx="9152878" cy="502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87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EdTech</a:t>
            </a:r>
            <a:r>
              <a:rPr lang="en-CA" dirty="0"/>
              <a:t> Working Group – The Yes Machine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1055" t="1967" r="35453" b="69927"/>
          <a:stretch/>
        </p:blipFill>
        <p:spPr>
          <a:xfrm>
            <a:off x="0" y="1509697"/>
            <a:ext cx="11848852" cy="490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33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EdTech</a:t>
            </a:r>
            <a:r>
              <a:rPr lang="en-CA" dirty="0"/>
              <a:t> Working Group – The Yes Machine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5404" t="1637" r="8777" b="70019"/>
          <a:stretch/>
        </p:blipFill>
        <p:spPr>
          <a:xfrm>
            <a:off x="443883" y="1270000"/>
            <a:ext cx="10156055" cy="550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66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EdTech</a:t>
            </a:r>
            <a:r>
              <a:rPr lang="en-CA" dirty="0"/>
              <a:t> Working Group – The Yes Machine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071" y="1188612"/>
            <a:ext cx="6353194" cy="582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51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EdTech</a:t>
            </a:r>
            <a:r>
              <a:rPr lang="en-CA" dirty="0"/>
              <a:t> Working Group – Ambassadors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Mini-meetings to help improve </a:t>
            </a:r>
            <a:br>
              <a:rPr lang="en-CA" dirty="0"/>
            </a:br>
            <a:r>
              <a:rPr lang="en-CA" dirty="0"/>
              <a:t>communication with schools</a:t>
            </a:r>
          </a:p>
          <a:p>
            <a:r>
              <a:rPr lang="en-CA" dirty="0"/>
              <a:t>Time in staff meetings to report</a:t>
            </a:r>
          </a:p>
          <a:p>
            <a:r>
              <a:rPr lang="en-CA" dirty="0"/>
              <a:t>Carry information to and from the </a:t>
            </a:r>
            <a:br>
              <a:rPr lang="en-CA" dirty="0"/>
            </a:br>
            <a:r>
              <a:rPr lang="en-CA" dirty="0"/>
              <a:t>central working group and school </a:t>
            </a:r>
            <a:br>
              <a:rPr lang="en-CA" dirty="0"/>
            </a:br>
            <a:r>
              <a:rPr lang="en-CA" dirty="0"/>
              <a:t>communities</a:t>
            </a:r>
          </a:p>
        </p:txBody>
      </p:sp>
      <p:pic>
        <p:nvPicPr>
          <p:cNvPr id="2050" name="Picture 2" descr="https://upload.wikimedia.org/wikipedia/commons/thumb/a/a6/Collaboration_-_four_hands.svg/723px-Collaboration_-_four_hand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126" y="1460962"/>
            <a:ext cx="3731631" cy="528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290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Additionally…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Core French/French Immersion Refresh Plan (over and above ratios)</a:t>
            </a:r>
          </a:p>
          <a:p>
            <a:r>
              <a:rPr lang="en-CA" dirty="0"/>
              <a:t>Support for in-district learning services device support (over and above ratios)</a:t>
            </a:r>
          </a:p>
          <a:p>
            <a:r>
              <a:rPr lang="en-CA" dirty="0"/>
              <a:t>Renovating the ILC Training Lab to be used for the EA program including remote instruction</a:t>
            </a:r>
          </a:p>
          <a:p>
            <a:r>
              <a:rPr lang="en-CA" dirty="0"/>
              <a:t>Greater support for the district staff and schools in providing insights through data</a:t>
            </a:r>
          </a:p>
          <a:p>
            <a:r>
              <a:rPr lang="en-CA" dirty="0"/>
              <a:t>District-wide booking system for technology and shared spaces</a:t>
            </a:r>
          </a:p>
          <a:p>
            <a:r>
              <a:rPr lang="en-CA" dirty="0"/>
              <a:t>Exploring our next platform for communicating student learning</a:t>
            </a:r>
          </a:p>
        </p:txBody>
      </p:sp>
    </p:spTree>
    <p:extLst>
      <p:ext uri="{BB962C8B-B14F-4D97-AF65-F5344CB8AC3E}">
        <p14:creationId xmlns:p14="http://schemas.microsoft.com/office/powerpoint/2010/main" val="3306133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156" y="4267201"/>
            <a:ext cx="8094134" cy="3022600"/>
          </a:xfrm>
        </p:spPr>
        <p:txBody>
          <a:bodyPr/>
          <a:lstStyle/>
          <a:p>
            <a:r>
              <a:rPr lang="en-CA" dirty="0" err="1"/>
              <a:t>RefreshEd</a:t>
            </a:r>
            <a:r>
              <a:rPr lang="en-CA" dirty="0"/>
              <a:t> - Inceptions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01622" y="1313132"/>
            <a:ext cx="8596668" cy="1570962"/>
          </a:xfrm>
        </p:spPr>
        <p:txBody>
          <a:bodyPr>
            <a:normAutofit/>
          </a:bodyPr>
          <a:lstStyle/>
          <a:p>
            <a:r>
              <a:rPr lang="en-US" dirty="0"/>
              <a:t>… gather information, contextualize it within our means, environment, and culture, and develop a plan to refresh the technology fabric across the district. […] a solid foundation of infrastructure, responsive and adaptable to change. Coupled to the foundation is a platform of devices, services, and support – equitable and ubiquitous across all schools, programs and needs…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91202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initial </a:t>
            </a:r>
            <a:r>
              <a:rPr lang="en-CA" dirty="0" err="1"/>
              <a:t>RefreshED</a:t>
            </a:r>
            <a:r>
              <a:rPr lang="en-CA" dirty="0"/>
              <a:t> plan was coupled directly to priorities in the strategic plan.  As work is underway in the new strategic plan we want to ensure </a:t>
            </a:r>
            <a:r>
              <a:rPr lang="en-CA" dirty="0" err="1"/>
              <a:t>RefreshED</a:t>
            </a:r>
            <a:r>
              <a:rPr lang="en-CA" dirty="0"/>
              <a:t> addresses the current goals directly</a:t>
            </a:r>
          </a:p>
          <a:p>
            <a:r>
              <a:rPr lang="en-CA" dirty="0"/>
              <a:t>Many new challenges, some related to the shifting landscape created by COVID and the effects it has had around the world</a:t>
            </a:r>
          </a:p>
          <a:p>
            <a:r>
              <a:rPr lang="en-CA" dirty="0"/>
              <a:t>Supply chain issues and inflationary costs are significant</a:t>
            </a:r>
          </a:p>
          <a:p>
            <a:r>
              <a:rPr lang="en-CA" dirty="0"/>
              <a:t>Phones and Copier Refresh Plans will carry </a:t>
            </a:r>
            <a:r>
              <a:rPr lang="en-CA"/>
              <a:t>cost pressures</a:t>
            </a:r>
            <a:endParaRPr lang="en-CA" dirty="0"/>
          </a:p>
          <a:p>
            <a:endParaRPr lang="en-CA" dirty="0"/>
          </a:p>
          <a:p>
            <a:r>
              <a:rPr lang="en-CA" dirty="0"/>
              <a:t>We would like to present </a:t>
            </a:r>
            <a:r>
              <a:rPr lang="en-CA" dirty="0" err="1"/>
              <a:t>RefreshED</a:t>
            </a:r>
            <a:r>
              <a:rPr lang="en-CA" dirty="0"/>
              <a:t>/22 later this year</a:t>
            </a:r>
          </a:p>
        </p:txBody>
      </p:sp>
    </p:spTree>
    <p:extLst>
      <p:ext uri="{BB962C8B-B14F-4D97-AF65-F5344CB8AC3E}">
        <p14:creationId xmlns:p14="http://schemas.microsoft.com/office/powerpoint/2010/main" val="183952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156" y="4267201"/>
            <a:ext cx="8094134" cy="3022600"/>
          </a:xfrm>
        </p:spPr>
        <p:txBody>
          <a:bodyPr/>
          <a:lstStyle/>
          <a:p>
            <a:r>
              <a:rPr lang="en-CA" dirty="0" err="1"/>
              <a:t>RefreshEd</a:t>
            </a:r>
            <a:r>
              <a:rPr lang="en-CA" dirty="0"/>
              <a:t> - Vision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5555" y="234756"/>
            <a:ext cx="935103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A" sz="2800" dirty="0">
              <a:latin typeface="Calibri" panose="020F0502020204030204" pitchFamily="34" charset="0"/>
            </a:endParaRPr>
          </a:p>
          <a:p>
            <a:r>
              <a:rPr lang="en-CA" dirty="0">
                <a:solidFill>
                  <a:srgbClr val="294E1C"/>
                </a:solidFill>
                <a:latin typeface="Calibri" panose="020F0502020204030204" pitchFamily="34" charset="0"/>
              </a:rPr>
              <a:t>TECHNOLOGY </a:t>
            </a:r>
            <a:endParaRPr lang="en-CA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Infrastructure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is built with change and adaptation in mind 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- A strong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platform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of devices is available and equitably across the system 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Lifetime and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support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is a driving force for planning 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CA" dirty="0">
                <a:solidFill>
                  <a:srgbClr val="294E1C"/>
                </a:solidFill>
                <a:latin typeface="Calibri" panose="020F0502020204030204" pitchFamily="34" charset="0"/>
              </a:rPr>
              <a:t>PERCEPTION AND CULTURE </a:t>
            </a:r>
            <a:endParaRPr lang="en-CA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Trust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exists in the system that their endeavors will be supported by the technology fabric (Foundation, Platform, Systems and Support) 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People feel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supported and heard </a:t>
            </a:r>
          </a:p>
          <a:p>
            <a:r>
              <a:rPr lang="en-CA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59267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9227396"/>
              </p:ext>
            </p:extLst>
          </p:nvPr>
        </p:nvGraphicFramePr>
        <p:xfrm>
          <a:off x="789317" y="1658459"/>
          <a:ext cx="10131425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1521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Hardware Cycles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Devices (Laptops, Desktops, iPads)</a:t>
            </a:r>
          </a:p>
          <a:p>
            <a:r>
              <a:rPr lang="en-CA" dirty="0"/>
              <a:t>Monitors</a:t>
            </a:r>
          </a:p>
          <a:p>
            <a:r>
              <a:rPr lang="en-CA" dirty="0"/>
              <a:t>Printers/Copiers</a:t>
            </a:r>
          </a:p>
          <a:p>
            <a:r>
              <a:rPr lang="en-CA" dirty="0"/>
              <a:t>Access Points (Wireless)</a:t>
            </a:r>
          </a:p>
          <a:p>
            <a:r>
              <a:rPr lang="en-CA" dirty="0"/>
              <a:t>Switches (Wired networks)</a:t>
            </a:r>
          </a:p>
          <a:p>
            <a:r>
              <a:rPr lang="en-CA" dirty="0"/>
              <a:t>Servers (Schools and District)</a:t>
            </a:r>
          </a:p>
          <a:p>
            <a:r>
              <a:rPr lang="en-CA" dirty="0"/>
              <a:t>Projectors</a:t>
            </a:r>
          </a:p>
          <a:p>
            <a:r>
              <a:rPr lang="en-CA" dirty="0"/>
              <a:t>Document Cameras</a:t>
            </a:r>
          </a:p>
          <a:p>
            <a:r>
              <a:rPr lang="en-CA" dirty="0"/>
              <a:t>Battery Backup Systems</a:t>
            </a:r>
          </a:p>
        </p:txBody>
      </p:sp>
    </p:spTree>
    <p:extLst>
      <p:ext uri="{BB962C8B-B14F-4D97-AF65-F5344CB8AC3E}">
        <p14:creationId xmlns:p14="http://schemas.microsoft.com/office/powerpoint/2010/main" val="3527427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Over 2300 windows devices in the district</a:t>
            </a:r>
          </a:p>
          <a:p>
            <a:pPr lvl="1"/>
            <a:r>
              <a:rPr lang="en-CA" dirty="0" err="1"/>
              <a:t>ThinClients</a:t>
            </a:r>
            <a:r>
              <a:rPr lang="en-CA" dirty="0"/>
              <a:t> are now fully removed from the school district</a:t>
            </a:r>
          </a:p>
          <a:p>
            <a:pPr lvl="1"/>
            <a:r>
              <a:rPr lang="en-CA" dirty="0"/>
              <a:t>4 new high-end video editing/3D design computer labs across our secondary schools</a:t>
            </a:r>
          </a:p>
          <a:p>
            <a:r>
              <a:rPr lang="en-CA" dirty="0"/>
              <a:t>560 iPads with 100s cycling in every year</a:t>
            </a:r>
          </a:p>
          <a:p>
            <a:pPr lvl="1"/>
            <a:r>
              <a:rPr lang="en-CA" dirty="0"/>
              <a:t>81 Classroom iPads</a:t>
            </a:r>
          </a:p>
          <a:p>
            <a:pPr lvl="2"/>
            <a:r>
              <a:rPr lang="en-CA" dirty="0"/>
              <a:t>Communicating Student Learning</a:t>
            </a:r>
          </a:p>
          <a:p>
            <a:pPr lvl="2"/>
            <a:r>
              <a:rPr lang="en-CA" dirty="0"/>
              <a:t>Differentiated instruction</a:t>
            </a:r>
          </a:p>
          <a:p>
            <a:pPr lvl="2"/>
            <a:r>
              <a:rPr lang="en-CA" dirty="0"/>
              <a:t>Document Camera</a:t>
            </a:r>
          </a:p>
          <a:p>
            <a:r>
              <a:rPr lang="en-CA" dirty="0"/>
              <a:t>Mobile French Teachers “Virtual Classroom”</a:t>
            </a:r>
          </a:p>
          <a:p>
            <a:pPr lvl="1"/>
            <a:r>
              <a:rPr lang="en-CA" dirty="0"/>
              <a:t>iPad/Laptop</a:t>
            </a:r>
          </a:p>
          <a:p>
            <a:r>
              <a:rPr lang="en-CA" dirty="0"/>
              <a:t>Itinerant and Secondary staff all on laptops with docking stations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98641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Networking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Updating cabling: </a:t>
            </a:r>
            <a:r>
              <a:rPr lang="en-CA" dirty="0" err="1"/>
              <a:t>Lochside</a:t>
            </a:r>
            <a:r>
              <a:rPr lang="en-CA" dirty="0"/>
              <a:t>, Cordova Bay Elementary, and currently underway at Claremont</a:t>
            </a:r>
          </a:p>
          <a:p>
            <a:r>
              <a:rPr lang="en-CA" dirty="0"/>
              <a:t>New CDC building and Claremont we are rolling out a full-scale evaluation of new networking gear that can:</a:t>
            </a:r>
          </a:p>
          <a:p>
            <a:pPr lvl="1"/>
            <a:r>
              <a:rPr lang="en-CA" dirty="0"/>
              <a:t>Bring 10x – 100x improvements to local speeds</a:t>
            </a:r>
          </a:p>
          <a:p>
            <a:pPr lvl="1"/>
            <a:r>
              <a:rPr lang="en-CA" dirty="0"/>
              <a:t>Next-gen wireless</a:t>
            </a:r>
          </a:p>
          <a:p>
            <a:pPr lvl="1"/>
            <a:r>
              <a:rPr lang="en-CA" dirty="0"/>
              <a:t>Unified management of network-connected services</a:t>
            </a:r>
          </a:p>
          <a:p>
            <a:pPr lvl="1"/>
            <a:r>
              <a:rPr lang="en-CA" dirty="0"/>
              <a:t>Improved 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277467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Projectors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Very dated in our system, often left to schools to procure in the past</a:t>
            </a:r>
          </a:p>
          <a:p>
            <a:r>
              <a:rPr lang="en-CA" dirty="0"/>
              <a:t>Working with schools collectively to ramp-up District Refresh</a:t>
            </a:r>
          </a:p>
          <a:p>
            <a:r>
              <a:rPr lang="en-CA" dirty="0"/>
              <a:t>Ordered first round of refreshed projectors June 2021, expected arrival February 2022</a:t>
            </a:r>
          </a:p>
          <a:p>
            <a:r>
              <a:rPr lang="en-CA" dirty="0"/>
              <a:t>Developed a plan to target oldest devices in learning spaces</a:t>
            </a:r>
          </a:p>
        </p:txBody>
      </p:sp>
    </p:spTree>
    <p:extLst>
      <p:ext uri="{BB962C8B-B14F-4D97-AF65-F5344CB8AC3E}">
        <p14:creationId xmlns:p14="http://schemas.microsoft.com/office/powerpoint/2010/main" val="955626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Support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5757972" cy="3880773"/>
          </a:xfrm>
        </p:spPr>
        <p:txBody>
          <a:bodyPr/>
          <a:lstStyle/>
          <a:p>
            <a:r>
              <a:rPr lang="en-CA" dirty="0" err="1"/>
              <a:t>RefreshIT</a:t>
            </a:r>
            <a:r>
              <a:rPr lang="en-CA" dirty="0"/>
              <a:t> project saw school-based technology support (including SIDES) join our core team at the district</a:t>
            </a:r>
          </a:p>
          <a:p>
            <a:r>
              <a:rPr lang="en-CA"/>
              <a:t>Also joining </a:t>
            </a:r>
            <a:r>
              <a:rPr lang="en-CA" dirty="0"/>
              <a:t>the district team is an electrician (supporting cabling and technology installations) and a Student Information Systems Coordinator (primarily focused on supporting Learning Commons Technicians)</a:t>
            </a:r>
          </a:p>
          <a:p>
            <a:r>
              <a:rPr lang="en-CA" dirty="0"/>
              <a:t>Nearly 1200 tickets closed in September – over 70 per day of instruction</a:t>
            </a:r>
          </a:p>
          <a:p>
            <a:r>
              <a:rPr lang="en-CA" dirty="0"/>
              <a:t>From start-up to Dec 1. 2756 tickets resolved, 2746 created</a:t>
            </a:r>
          </a:p>
        </p:txBody>
      </p:sp>
      <p:pic>
        <p:nvPicPr>
          <p:cNvPr id="1026" name="Picture 2" descr="https://lh4.googleusercontent.com/TTDm77lgkqMSMfG9BUYmq7uhe3ZvZrvI2MkUWs8Ixg_Fud6KEe5CDHLfrGFrTsPPJxPuNBq4-kWMGDC-SlwG2t3P6aRLH1pi_hgCEZd-IBrrctcTBkIlqqMk9floudUfHShCpHJ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916" y="2160589"/>
            <a:ext cx="573405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38362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243</TotalTime>
  <Words>884</Words>
  <Application>Microsoft Office PowerPoint</Application>
  <PresentationFormat>Widescreen</PresentationFormat>
  <Paragraphs>105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Trebuchet MS</vt:lpstr>
      <vt:lpstr>Wingdings 3</vt:lpstr>
      <vt:lpstr>Facet</vt:lpstr>
      <vt:lpstr>RefreshEd</vt:lpstr>
      <vt:lpstr>RefreshEd - Inceptions</vt:lpstr>
      <vt:lpstr>RefreshEd - Vision</vt:lpstr>
      <vt:lpstr>PowerPoint Presentation</vt:lpstr>
      <vt:lpstr>Hardware Cycles</vt:lpstr>
      <vt:lpstr>Devices</vt:lpstr>
      <vt:lpstr>Networking</vt:lpstr>
      <vt:lpstr>Projectors</vt:lpstr>
      <vt:lpstr>Support Team</vt:lpstr>
      <vt:lpstr>Support Team</vt:lpstr>
      <vt:lpstr>Addressing Risk</vt:lpstr>
      <vt:lpstr>Privacy</vt:lpstr>
      <vt:lpstr>EdTech Working Group – The Yes Machine</vt:lpstr>
      <vt:lpstr>EdTech Working Group – The Yes Machine</vt:lpstr>
      <vt:lpstr>EdTech Working Group – The Yes Machine</vt:lpstr>
      <vt:lpstr>EdTech Working Group – The Yes Machine</vt:lpstr>
      <vt:lpstr>EdTech Working Group – The Yes Machine</vt:lpstr>
      <vt:lpstr>EdTech Working Group – Ambassadors </vt:lpstr>
      <vt:lpstr>Additionally… </vt:lpstr>
      <vt:lpstr>Forward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RefreshEd</dc:title>
  <dc:creator>Cody Henschel</dc:creator>
  <cp:lastModifiedBy>Cody Henschel</cp:lastModifiedBy>
  <cp:revision>21</cp:revision>
  <dcterms:created xsi:type="dcterms:W3CDTF">2022-01-11T15:19:02Z</dcterms:created>
  <dcterms:modified xsi:type="dcterms:W3CDTF">2022-02-11T01:51:51Z</dcterms:modified>
</cp:coreProperties>
</file>